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3"/>
  </p:notesMasterIdLst>
  <p:sldIdLst>
    <p:sldId id="256" r:id="rId5"/>
    <p:sldId id="257" r:id="rId6"/>
    <p:sldId id="258" r:id="rId7"/>
    <p:sldId id="263" r:id="rId8"/>
    <p:sldId id="267" r:id="rId9"/>
    <p:sldId id="264" r:id="rId10"/>
    <p:sldId id="268" r:id="rId11"/>
    <p:sldId id="274" r:id="rId12"/>
    <p:sldId id="275" r:id="rId13"/>
    <p:sldId id="273" r:id="rId14"/>
    <p:sldId id="269" r:id="rId15"/>
    <p:sldId id="272" r:id="rId16"/>
    <p:sldId id="271" r:id="rId17"/>
    <p:sldId id="259" r:id="rId18"/>
    <p:sldId id="260" r:id="rId19"/>
    <p:sldId id="261" r:id="rId20"/>
    <p:sldId id="265" r:id="rId21"/>
    <p:sldId id="266" r:id="rId22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4"/>
      <p:bold r:id="rId25"/>
    </p:embeddedFont>
    <p:embeddedFont>
      <p:font typeface="Lato" panose="020B0600000101010101" charset="0"/>
      <p:regular r:id="rId26"/>
      <p:bold r:id="rId27"/>
      <p:italic r:id="rId28"/>
      <p:boldItalic r:id="rId29"/>
    </p:embeddedFont>
    <p:embeddedFont>
      <p:font typeface="Playfair Display" panose="020B060000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아림(***6***166)" initials="이" lastIdx="3" clrIdx="0">
    <p:extLst>
      <p:ext uri="{19B8F6BF-5375-455C-9EA6-DF929625EA0E}">
        <p15:presenceInfo xmlns:p15="http://schemas.microsoft.com/office/powerpoint/2012/main" userId="S::arimeow@kau.kr::04970dff-c6ca-44f5-b87f-9ac689392d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6FDE2A-36EB-4BEB-9AEC-1726AEECEB7B}" v="8" dt="2020-12-29T16:30:31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0T00:14:58.046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0T00:14:58.046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0T00:14:58.046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7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288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60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69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2d4684d2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2d4684d2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2d4684d2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2d4684d2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2d4684d2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2d4684d2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2d4684d2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2d4684d2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32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2d4684d2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2d4684d2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0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2d4684d2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2d4684d2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1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47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1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65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7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60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dirty="0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F1FE2-A45C-4400-BE5C-E1DD5327959C}"/>
              </a:ext>
            </a:extLst>
          </p:cNvPr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자신의 차례가 되면 질문</a:t>
            </a:r>
            <a:endParaRPr lang="en-US" altLang="ko-KR" sz="1600" b="1" dirty="0"/>
          </a:p>
          <a:p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질문은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가지 </a:t>
            </a:r>
            <a:endParaRPr lang="en-US" altLang="ko-KR" sz="1600" b="1" dirty="0"/>
          </a:p>
          <a:p>
            <a:r>
              <a:rPr lang="en-US" altLang="ko-KR" sz="1600" b="1" dirty="0"/>
              <a:t>1.</a:t>
            </a:r>
            <a:r>
              <a:rPr lang="ko-KR" altLang="en-US" sz="1600" b="1" dirty="0"/>
              <a:t> 속성 조각 </a:t>
            </a:r>
            <a:r>
              <a:rPr lang="en-US" altLang="ko-KR" sz="1600" b="1" dirty="0"/>
              <a:t>trade     2. </a:t>
            </a:r>
            <a:r>
              <a:rPr lang="ko-KR" altLang="en-US" sz="1600" b="1" dirty="0"/>
              <a:t>정체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밝히기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340747D-3D55-4F15-831C-DBE45F3C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328" y="481865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6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9FB5A8-42BB-42E0-B9EE-6309D8E5A71E}"/>
              </a:ext>
            </a:extLst>
          </p:cNvPr>
          <p:cNvSpPr/>
          <p:nvPr/>
        </p:nvSpPr>
        <p:spPr>
          <a:xfrm>
            <a:off x="5443539" y="2907457"/>
            <a:ext cx="2739656" cy="13622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8DF83A-7948-4C69-92CC-5C222C21F9D0}"/>
              </a:ext>
            </a:extLst>
          </p:cNvPr>
          <p:cNvSpPr/>
          <p:nvPr/>
        </p:nvSpPr>
        <p:spPr>
          <a:xfrm>
            <a:off x="5443539" y="1328021"/>
            <a:ext cx="2739656" cy="137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F062C664-23C3-46FC-BBB5-8D16A3A38211}"/>
              </a:ext>
            </a:extLst>
          </p:cNvPr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방법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래픽 4" descr="여성 프로필 단색으로 채워진">
            <a:extLst>
              <a:ext uri="{FF2B5EF4-FFF2-40B4-BE49-F238E27FC236}">
                <a16:creationId xmlns:a16="http://schemas.microsoft.com/office/drawing/2014/main" id="{9ED5BF54-70CB-4F80-BAB0-D609C415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11" y="2200281"/>
            <a:ext cx="914400" cy="914400"/>
          </a:xfrm>
          <a:prstGeom prst="rect">
            <a:avLst/>
          </a:prstGeom>
        </p:spPr>
      </p:pic>
      <p:pic>
        <p:nvPicPr>
          <p:cNvPr id="7" name="그래픽 6" descr="여성 프로필 윤곽선">
            <a:extLst>
              <a:ext uri="{FF2B5EF4-FFF2-40B4-BE49-F238E27FC236}">
                <a16:creationId xmlns:a16="http://schemas.microsoft.com/office/drawing/2014/main" id="{E7A5013F-5974-4219-ADE0-63FA16090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8894" y="222002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283786-54B4-4D6D-B983-9925527C0A3B}"/>
              </a:ext>
            </a:extLst>
          </p:cNvPr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/>
              <a:t>A </a:t>
            </a:r>
            <a:r>
              <a:rPr lang="ko-KR" altLang="en-US" sz="1800" b="1" dirty="0"/>
              <a:t>차례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519D3-29F7-4547-98AC-CCB11C86FDFD}"/>
              </a:ext>
            </a:extLst>
          </p:cNvPr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B</a:t>
            </a:r>
            <a:endParaRPr lang="ko-KR" alt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B4234-96F0-4192-AF68-A014520288E5}"/>
              </a:ext>
            </a:extLst>
          </p:cNvPr>
          <p:cNvSpPr txBox="1"/>
          <p:nvPr/>
        </p:nvSpPr>
        <p:spPr>
          <a:xfrm>
            <a:off x="4470878" y="1856059"/>
            <a:ext cx="20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85DD3-2A8C-407E-B5C9-C4404599C8D0}"/>
              </a:ext>
            </a:extLst>
          </p:cNvPr>
          <p:cNvSpPr txBox="1"/>
          <p:nvPr/>
        </p:nvSpPr>
        <p:spPr>
          <a:xfrm>
            <a:off x="4505381" y="3134814"/>
            <a:ext cx="21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E355A-436E-45EC-B0AC-5D1A48783408}"/>
              </a:ext>
            </a:extLst>
          </p:cNvPr>
          <p:cNvSpPr txBox="1"/>
          <p:nvPr/>
        </p:nvSpPr>
        <p:spPr>
          <a:xfrm>
            <a:off x="5622634" y="1485475"/>
            <a:ext cx="2391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Trade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 !</a:t>
            </a:r>
          </a:p>
          <a:p>
            <a:endParaRPr lang="en-US" altLang="ko-KR" sz="1800" b="1" dirty="0"/>
          </a:p>
          <a:p>
            <a:r>
              <a:rPr lang="en-US" altLang="ko-KR" dirty="0"/>
              <a:t>B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악당</a:t>
            </a:r>
            <a:r>
              <a:rPr lang="en-US" altLang="ko-KR" dirty="0"/>
              <a:t>&gt; </a:t>
            </a:r>
            <a:r>
              <a:rPr lang="ko-KR" altLang="en-US" dirty="0"/>
              <a:t>카드와</a:t>
            </a:r>
            <a:endParaRPr lang="en-US" altLang="ko-KR" dirty="0"/>
          </a:p>
          <a:p>
            <a:r>
              <a:rPr lang="en-US" altLang="ko-KR" dirty="0"/>
              <a:t>A </a:t>
            </a:r>
            <a:r>
              <a:rPr lang="ko-KR" altLang="en-US" dirty="0"/>
              <a:t>카드 </a:t>
            </a:r>
            <a:r>
              <a:rPr lang="en-US" altLang="ko-KR" dirty="0"/>
              <a:t>Trade</a:t>
            </a:r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C80A5-6DA1-4C4A-B051-FA90687B17DF}"/>
              </a:ext>
            </a:extLst>
          </p:cNvPr>
          <p:cNvSpPr txBox="1"/>
          <p:nvPr/>
        </p:nvSpPr>
        <p:spPr>
          <a:xfrm>
            <a:off x="5622634" y="3121449"/>
            <a:ext cx="2258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fail !</a:t>
            </a:r>
          </a:p>
          <a:p>
            <a:endParaRPr lang="en-US" altLang="ko-KR" sz="1800" b="1" dirty="0"/>
          </a:p>
          <a:p>
            <a:r>
              <a:rPr lang="en-US" altLang="ko-KR" b="1" dirty="0"/>
              <a:t>A </a:t>
            </a:r>
            <a:r>
              <a:rPr lang="ko-KR" altLang="en-US" dirty="0"/>
              <a:t>카드 중  </a:t>
            </a:r>
            <a:r>
              <a:rPr lang="en-US" altLang="ko-KR" dirty="0"/>
              <a:t>2</a:t>
            </a:r>
            <a:r>
              <a:rPr lang="ko-KR" altLang="en-US" dirty="0"/>
              <a:t>장 전체 공개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CB4DB-46E3-443F-A2A2-F5C6BFCDAAAD}"/>
              </a:ext>
            </a:extLst>
          </p:cNvPr>
          <p:cNvSpPr txBox="1"/>
          <p:nvPr/>
        </p:nvSpPr>
        <p:spPr>
          <a:xfrm>
            <a:off x="3345068" y="4667951"/>
            <a:ext cx="518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모든 카드는 자신이 주고 싶은 </a:t>
            </a:r>
            <a:r>
              <a:rPr lang="en-US" altLang="ko-KR" dirty="0"/>
              <a:t>/ </a:t>
            </a:r>
            <a:r>
              <a:rPr lang="ko-KR" altLang="en-US" dirty="0"/>
              <a:t>보여주고 싶은 카드 내민다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ED8588-9DC3-4422-9448-099B2606A653}"/>
              </a:ext>
            </a:extLst>
          </p:cNvPr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75AF0E-C7C1-441F-8716-7504DF339EF5}"/>
              </a:ext>
            </a:extLst>
          </p:cNvPr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9550C-32A7-40C9-845C-998E7F7E1313}"/>
              </a:ext>
            </a:extLst>
          </p:cNvPr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F940F-936B-4635-ABB7-BF3934C1E0EF}"/>
              </a:ext>
            </a:extLst>
          </p:cNvPr>
          <p:cNvSpPr/>
          <p:nvPr/>
        </p:nvSpPr>
        <p:spPr>
          <a:xfrm>
            <a:off x="1210000" y="3544591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EC7FF9-F0ED-4705-BCCC-9AD678E11FDB}"/>
              </a:ext>
            </a:extLst>
          </p:cNvPr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FAF75-660F-437E-9260-0A91DB326055}"/>
              </a:ext>
            </a:extLst>
          </p:cNvPr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07DF03-E781-42C4-B2D2-FD21F8EAF7DB}"/>
              </a:ext>
            </a:extLst>
          </p:cNvPr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B3269D-50C7-4E1E-B5EB-77BD7DBB82AA}"/>
              </a:ext>
            </a:extLst>
          </p:cNvPr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CFC45F-BEA1-4172-85EE-F31E0D521BE4}"/>
              </a:ext>
            </a:extLst>
          </p:cNvPr>
          <p:cNvCxnSpPr/>
          <p:nvPr/>
        </p:nvCxnSpPr>
        <p:spPr>
          <a:xfrm flipV="1">
            <a:off x="3744081" y="2220023"/>
            <a:ext cx="584571" cy="35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A85CB5C-97C1-4761-8BC8-790A28469D5C}"/>
              </a:ext>
            </a:extLst>
          </p:cNvPr>
          <p:cNvCxnSpPr>
            <a:cxnSpLocks/>
          </p:cNvCxnSpPr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878351-E280-4D8F-BA12-EA741F72D2AF}"/>
              </a:ext>
            </a:extLst>
          </p:cNvPr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속성 조각 </a:t>
            </a:r>
            <a:r>
              <a:rPr lang="en-US" altLang="ko-KR" sz="2400" b="1" dirty="0"/>
              <a:t>trade</a:t>
            </a:r>
            <a:endParaRPr lang="ko-KR" alt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D3DE96-6E9E-4A20-AED4-06E5B59DF92D}"/>
              </a:ext>
            </a:extLst>
          </p:cNvPr>
          <p:cNvSpPr txBox="1"/>
          <p:nvPr/>
        </p:nvSpPr>
        <p:spPr>
          <a:xfrm>
            <a:off x="1196549" y="1892504"/>
            <a:ext cx="150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&lt; </a:t>
            </a:r>
            <a:r>
              <a:rPr lang="ko-KR" altLang="en-US" b="1" dirty="0">
                <a:solidFill>
                  <a:schemeClr val="bg1"/>
                </a:solidFill>
              </a:rPr>
              <a:t>악당 </a:t>
            </a:r>
            <a:r>
              <a:rPr lang="en-US" altLang="ko-KR" b="1" dirty="0">
                <a:solidFill>
                  <a:schemeClr val="bg1"/>
                </a:solidFill>
              </a:rPr>
              <a:t>&gt; </a:t>
            </a:r>
            <a:r>
              <a:rPr lang="ko-KR" altLang="en-US" b="1" dirty="0">
                <a:solidFill>
                  <a:schemeClr val="bg1"/>
                </a:solidFill>
              </a:rPr>
              <a:t>있어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EED305-F31F-45D6-AE17-417E4CBF86D2}"/>
              </a:ext>
            </a:extLst>
          </p:cNvPr>
          <p:cNvSpPr/>
          <p:nvPr/>
        </p:nvSpPr>
        <p:spPr>
          <a:xfrm rot="20822656">
            <a:off x="7381551" y="3119386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9CA55C-5EEC-47C1-A0E2-51230EFA1AA7}"/>
              </a:ext>
            </a:extLst>
          </p:cNvPr>
          <p:cNvSpPr/>
          <p:nvPr/>
        </p:nvSpPr>
        <p:spPr>
          <a:xfrm rot="20902126">
            <a:off x="7665966" y="3119386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3AA2CF-6F19-469E-A3AD-8A1BFD5CB30E}"/>
              </a:ext>
            </a:extLst>
          </p:cNvPr>
          <p:cNvSpPr/>
          <p:nvPr/>
        </p:nvSpPr>
        <p:spPr>
          <a:xfrm>
            <a:off x="7152356" y="1531282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4D6C5A-C83F-43D0-BEF4-5C72811A1748}"/>
              </a:ext>
            </a:extLst>
          </p:cNvPr>
          <p:cNvSpPr/>
          <p:nvPr/>
        </p:nvSpPr>
        <p:spPr>
          <a:xfrm>
            <a:off x="7780563" y="1530430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7102DA7-0D25-476B-B01D-FAF2E0889902}"/>
              </a:ext>
            </a:extLst>
          </p:cNvPr>
          <p:cNvCxnSpPr>
            <a:cxnSpLocks/>
          </p:cNvCxnSpPr>
          <p:nvPr/>
        </p:nvCxnSpPr>
        <p:spPr>
          <a:xfrm>
            <a:off x="7448794" y="1715096"/>
            <a:ext cx="2844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1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19FB5A8-42BB-42E0-B9EE-6309D8E5A71E}"/>
              </a:ext>
            </a:extLst>
          </p:cNvPr>
          <p:cNvSpPr/>
          <p:nvPr/>
        </p:nvSpPr>
        <p:spPr>
          <a:xfrm>
            <a:off x="5188139" y="2925927"/>
            <a:ext cx="3660770" cy="15502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F8DF83A-7948-4C69-92CC-5C222C21F9D0}"/>
              </a:ext>
            </a:extLst>
          </p:cNvPr>
          <p:cNvSpPr/>
          <p:nvPr/>
        </p:nvSpPr>
        <p:spPr>
          <a:xfrm>
            <a:off x="5176506" y="1346485"/>
            <a:ext cx="3702623" cy="1379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F062C664-23C3-46FC-BBB5-8D16A3A38211}"/>
              </a:ext>
            </a:extLst>
          </p:cNvPr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방법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래픽 4" descr="여성 프로필 단색으로 채워진">
            <a:extLst>
              <a:ext uri="{FF2B5EF4-FFF2-40B4-BE49-F238E27FC236}">
                <a16:creationId xmlns:a16="http://schemas.microsoft.com/office/drawing/2014/main" id="{9ED5BF54-70CB-4F80-BAB0-D609C415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11" y="2200281"/>
            <a:ext cx="914400" cy="914400"/>
          </a:xfrm>
          <a:prstGeom prst="rect">
            <a:avLst/>
          </a:prstGeom>
        </p:spPr>
      </p:pic>
      <p:pic>
        <p:nvPicPr>
          <p:cNvPr id="7" name="그래픽 6" descr="여성 프로필 윤곽선">
            <a:extLst>
              <a:ext uri="{FF2B5EF4-FFF2-40B4-BE49-F238E27FC236}">
                <a16:creationId xmlns:a16="http://schemas.microsoft.com/office/drawing/2014/main" id="{E7A5013F-5974-4219-ADE0-63FA16090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8894" y="222002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C152E9-0313-408E-BE50-56A225639B6A}"/>
              </a:ext>
            </a:extLst>
          </p:cNvPr>
          <p:cNvSpPr txBox="1"/>
          <p:nvPr/>
        </p:nvSpPr>
        <p:spPr>
          <a:xfrm>
            <a:off x="1008429" y="1896642"/>
            <a:ext cx="1850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너 </a:t>
            </a:r>
            <a:r>
              <a:rPr lang="en-US" altLang="ko-KR" b="1" dirty="0">
                <a:solidFill>
                  <a:schemeClr val="bg1"/>
                </a:solidFill>
              </a:rPr>
              <a:t>&lt; </a:t>
            </a:r>
            <a:r>
              <a:rPr lang="ko-KR" altLang="en-US" b="1" dirty="0">
                <a:solidFill>
                  <a:schemeClr val="bg1"/>
                </a:solidFill>
              </a:rPr>
              <a:t>신데렐라 </a:t>
            </a:r>
            <a:r>
              <a:rPr lang="en-US" altLang="ko-KR" b="1" dirty="0">
                <a:solidFill>
                  <a:schemeClr val="bg1"/>
                </a:solidFill>
              </a:rPr>
              <a:t>&gt; </a:t>
            </a:r>
            <a:r>
              <a:rPr lang="ko-KR" altLang="en-US" b="1" dirty="0">
                <a:solidFill>
                  <a:schemeClr val="bg1"/>
                </a:solidFill>
              </a:rPr>
              <a:t>지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83786-54B4-4D6D-B983-9925527C0A3B}"/>
              </a:ext>
            </a:extLst>
          </p:cNvPr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/>
              <a:t>A </a:t>
            </a:r>
            <a:r>
              <a:rPr lang="ko-KR" altLang="en-US" sz="1800" b="1" dirty="0"/>
              <a:t>차례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519D3-29F7-4547-98AC-CCB11C86FDFD}"/>
              </a:ext>
            </a:extLst>
          </p:cNvPr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B</a:t>
            </a:r>
            <a:endParaRPr lang="ko-KR" alt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B4234-96F0-4192-AF68-A014520288E5}"/>
              </a:ext>
            </a:extLst>
          </p:cNvPr>
          <p:cNvSpPr txBox="1"/>
          <p:nvPr/>
        </p:nvSpPr>
        <p:spPr>
          <a:xfrm>
            <a:off x="4401161" y="1855881"/>
            <a:ext cx="208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85DD3-2A8C-407E-B5C9-C4404599C8D0}"/>
              </a:ext>
            </a:extLst>
          </p:cNvPr>
          <p:cNvSpPr txBox="1"/>
          <p:nvPr/>
        </p:nvSpPr>
        <p:spPr>
          <a:xfrm>
            <a:off x="4401161" y="3134423"/>
            <a:ext cx="21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E355A-436E-45EC-B0AC-5D1A48783408}"/>
              </a:ext>
            </a:extLst>
          </p:cNvPr>
          <p:cNvSpPr txBox="1"/>
          <p:nvPr/>
        </p:nvSpPr>
        <p:spPr>
          <a:xfrm>
            <a:off x="5249015" y="1418582"/>
            <a:ext cx="36301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들통났다 </a:t>
            </a:r>
            <a:r>
              <a:rPr lang="en-US" altLang="ko-KR" sz="1800" b="1" dirty="0"/>
              <a:t> !</a:t>
            </a:r>
          </a:p>
          <a:p>
            <a:endParaRPr lang="en-US" altLang="ko-KR" sz="1800" b="1" dirty="0"/>
          </a:p>
          <a:p>
            <a:r>
              <a:rPr lang="ko-KR" altLang="en-US" dirty="0"/>
              <a:t>들통난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에게 카드 전체 제공 </a:t>
            </a:r>
            <a:endParaRPr lang="en-US" altLang="ko-KR" dirty="0"/>
          </a:p>
          <a:p>
            <a:r>
              <a:rPr lang="en-US" altLang="ko-KR" dirty="0"/>
              <a:t>-&gt; A</a:t>
            </a:r>
            <a:r>
              <a:rPr lang="ko-KR" altLang="en-US" dirty="0"/>
              <a:t>는 모인 </a:t>
            </a:r>
            <a:r>
              <a:rPr lang="en-US" altLang="ko-KR" dirty="0"/>
              <a:t>8</a:t>
            </a:r>
            <a:r>
              <a:rPr lang="ko-KR" altLang="en-US" dirty="0"/>
              <a:t>개의 카드 중 원하는 카드 선점 </a:t>
            </a:r>
            <a:r>
              <a:rPr lang="en-US" altLang="ko-KR" dirty="0"/>
              <a:t>-&gt; </a:t>
            </a:r>
            <a:r>
              <a:rPr lang="ko-KR" altLang="en-US" dirty="0"/>
              <a:t>남은 </a:t>
            </a:r>
            <a:r>
              <a:rPr lang="en-US" altLang="ko-KR" dirty="0"/>
              <a:t>4</a:t>
            </a:r>
            <a:r>
              <a:rPr lang="ko-KR" altLang="en-US" dirty="0"/>
              <a:t>개 카드 </a:t>
            </a:r>
            <a:r>
              <a:rPr lang="en-US" altLang="ko-KR" dirty="0"/>
              <a:t>B</a:t>
            </a:r>
            <a:r>
              <a:rPr lang="ko-KR" altLang="en-US" dirty="0"/>
              <a:t>가 가지기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C80A5-6DA1-4C4A-B051-FA90687B17DF}"/>
              </a:ext>
            </a:extLst>
          </p:cNvPr>
          <p:cNvSpPr txBox="1"/>
          <p:nvPr/>
        </p:nvSpPr>
        <p:spPr>
          <a:xfrm>
            <a:off x="5317135" y="3020077"/>
            <a:ext cx="2258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Yeah !</a:t>
            </a:r>
          </a:p>
          <a:p>
            <a:endParaRPr lang="en-US" altLang="ko-KR" sz="1800" b="1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48C402-DE0E-46E7-AE60-FFD375B1D32D}"/>
              </a:ext>
            </a:extLst>
          </p:cNvPr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정체 밝히기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CB4DB-46E3-443F-A2A2-F5C6BFCDAAAD}"/>
              </a:ext>
            </a:extLst>
          </p:cNvPr>
          <p:cNvSpPr txBox="1"/>
          <p:nvPr/>
        </p:nvSpPr>
        <p:spPr>
          <a:xfrm>
            <a:off x="3345068" y="4667951"/>
            <a:ext cx="5186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정체를 들통 난 플레이어에게 </a:t>
            </a:r>
            <a:r>
              <a:rPr lang="en-US" altLang="ko-KR" dirty="0"/>
              <a:t>[</a:t>
            </a:r>
            <a:r>
              <a:rPr lang="ko-KR" altLang="en-US" dirty="0"/>
              <a:t>정체 밝히기</a:t>
            </a:r>
            <a:r>
              <a:rPr lang="en-US" altLang="ko-KR" dirty="0"/>
              <a:t>]</a:t>
            </a:r>
            <a:r>
              <a:rPr lang="ko-KR" altLang="en-US" dirty="0"/>
              <a:t> 질문을 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ED8588-9DC3-4422-9448-099B2606A653}"/>
              </a:ext>
            </a:extLst>
          </p:cNvPr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75AF0E-C7C1-441F-8716-7504DF339EF5}"/>
              </a:ext>
            </a:extLst>
          </p:cNvPr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9550C-32A7-40C9-845C-998E7F7E1313}"/>
              </a:ext>
            </a:extLst>
          </p:cNvPr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F940F-936B-4635-ABB7-BF3934C1E0EF}"/>
              </a:ext>
            </a:extLst>
          </p:cNvPr>
          <p:cNvSpPr/>
          <p:nvPr/>
        </p:nvSpPr>
        <p:spPr>
          <a:xfrm>
            <a:off x="1216205" y="3645363"/>
            <a:ext cx="22919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EC7FF9-F0ED-4705-BCCC-9AD678E11FDB}"/>
              </a:ext>
            </a:extLst>
          </p:cNvPr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2FAF75-660F-437E-9260-0A91DB326055}"/>
              </a:ext>
            </a:extLst>
          </p:cNvPr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07DF03-E781-42C4-B2D2-FD21F8EAF7DB}"/>
              </a:ext>
            </a:extLst>
          </p:cNvPr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B3269D-50C7-4E1E-B5EB-77BD7DBB82AA}"/>
              </a:ext>
            </a:extLst>
          </p:cNvPr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CFC45F-BEA1-4172-85EE-F31E0D521BE4}"/>
              </a:ext>
            </a:extLst>
          </p:cNvPr>
          <p:cNvCxnSpPr/>
          <p:nvPr/>
        </p:nvCxnSpPr>
        <p:spPr>
          <a:xfrm flipV="1">
            <a:off x="3744081" y="2220023"/>
            <a:ext cx="584571" cy="35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A85CB5C-97C1-4761-8BC8-790A28469D5C}"/>
              </a:ext>
            </a:extLst>
          </p:cNvPr>
          <p:cNvCxnSpPr>
            <a:cxnSpLocks/>
          </p:cNvCxnSpPr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85CBE6-E38E-45EF-B0D9-8632C031D49D}"/>
              </a:ext>
            </a:extLst>
          </p:cNvPr>
          <p:cNvSpPr txBox="1"/>
          <p:nvPr/>
        </p:nvSpPr>
        <p:spPr>
          <a:xfrm>
            <a:off x="5200820" y="341377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반대 </a:t>
            </a:r>
            <a:endParaRPr lang="en-US" altLang="ko-KR" dirty="0"/>
          </a:p>
          <a:p>
            <a:r>
              <a:rPr lang="ko-KR" altLang="en-US" dirty="0"/>
              <a:t>맞추지 못한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에게 카드 전체 제공 </a:t>
            </a:r>
            <a:endParaRPr lang="en-US" altLang="ko-KR" dirty="0"/>
          </a:p>
          <a:p>
            <a:r>
              <a:rPr lang="en-US" altLang="ko-KR" dirty="0"/>
              <a:t>-&gt; B</a:t>
            </a:r>
            <a:r>
              <a:rPr lang="ko-KR" altLang="en-US" dirty="0"/>
              <a:t>는 모인 </a:t>
            </a:r>
            <a:r>
              <a:rPr lang="en-US" altLang="ko-KR" dirty="0"/>
              <a:t>8</a:t>
            </a:r>
            <a:r>
              <a:rPr lang="ko-KR" altLang="en-US" dirty="0"/>
              <a:t>개의 카드 중 원하는 카드 선점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남은 </a:t>
            </a:r>
            <a:r>
              <a:rPr lang="en-US" altLang="ko-KR" dirty="0"/>
              <a:t>4</a:t>
            </a:r>
            <a:r>
              <a:rPr lang="ko-KR" altLang="en-US" dirty="0"/>
              <a:t>개 카드 </a:t>
            </a:r>
            <a:r>
              <a:rPr lang="en-US" altLang="ko-KR" dirty="0"/>
              <a:t>A</a:t>
            </a:r>
            <a:r>
              <a:rPr lang="ko-KR" altLang="en-US" dirty="0"/>
              <a:t>가 가지기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98DED3-3D9E-4EC9-ADEF-F8DC93F95BC1}"/>
              </a:ext>
            </a:extLst>
          </p:cNvPr>
          <p:cNvSpPr/>
          <p:nvPr/>
        </p:nvSpPr>
        <p:spPr>
          <a:xfrm>
            <a:off x="7911939" y="1160295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A774EF-BC8B-4392-962D-5FEA16C03DE3}"/>
              </a:ext>
            </a:extLst>
          </p:cNvPr>
          <p:cNvSpPr/>
          <p:nvPr/>
        </p:nvSpPr>
        <p:spPr>
          <a:xfrm>
            <a:off x="8120651" y="1160295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50CE7D-59D8-46A0-BA0F-E2D4C9292227}"/>
              </a:ext>
            </a:extLst>
          </p:cNvPr>
          <p:cNvSpPr/>
          <p:nvPr/>
        </p:nvSpPr>
        <p:spPr>
          <a:xfrm>
            <a:off x="8329363" y="1160295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CA9382-E7A2-4FFA-AA6D-B083F1634E92}"/>
              </a:ext>
            </a:extLst>
          </p:cNvPr>
          <p:cNvSpPr/>
          <p:nvPr/>
        </p:nvSpPr>
        <p:spPr>
          <a:xfrm>
            <a:off x="8553284" y="1160295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7BBAFE-4FD5-403C-B91D-950BB3ACA9E9}"/>
              </a:ext>
            </a:extLst>
          </p:cNvPr>
          <p:cNvSpPr/>
          <p:nvPr/>
        </p:nvSpPr>
        <p:spPr>
          <a:xfrm>
            <a:off x="7911939" y="1513481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4EFDE2-CAD7-4349-9485-F75EA9258484}"/>
              </a:ext>
            </a:extLst>
          </p:cNvPr>
          <p:cNvSpPr/>
          <p:nvPr/>
        </p:nvSpPr>
        <p:spPr>
          <a:xfrm>
            <a:off x="8120651" y="1513481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D5B20E-6155-4496-8E9F-076587CE8973}"/>
              </a:ext>
            </a:extLst>
          </p:cNvPr>
          <p:cNvSpPr/>
          <p:nvPr/>
        </p:nvSpPr>
        <p:spPr>
          <a:xfrm>
            <a:off x="8329363" y="1513481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41826C-72A3-4AAA-ABE2-4A3D46DA5441}"/>
              </a:ext>
            </a:extLst>
          </p:cNvPr>
          <p:cNvSpPr/>
          <p:nvPr/>
        </p:nvSpPr>
        <p:spPr>
          <a:xfrm>
            <a:off x="8553284" y="1513481"/>
            <a:ext cx="151405" cy="30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DA39AE-ECCA-4436-BFB2-7934BEDADBB7}"/>
              </a:ext>
            </a:extLst>
          </p:cNvPr>
          <p:cNvSpPr/>
          <p:nvPr/>
        </p:nvSpPr>
        <p:spPr>
          <a:xfrm>
            <a:off x="7911939" y="2833463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23F284-A609-4948-BE98-3AF3F05B0C66}"/>
              </a:ext>
            </a:extLst>
          </p:cNvPr>
          <p:cNvSpPr/>
          <p:nvPr/>
        </p:nvSpPr>
        <p:spPr>
          <a:xfrm>
            <a:off x="8120651" y="2833463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BC0160-E55F-4E6B-8CA4-59F77DA30996}"/>
              </a:ext>
            </a:extLst>
          </p:cNvPr>
          <p:cNvSpPr/>
          <p:nvPr/>
        </p:nvSpPr>
        <p:spPr>
          <a:xfrm>
            <a:off x="8329363" y="2833463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B10ADD0-A029-44D3-A30C-52CCAF58A93B}"/>
              </a:ext>
            </a:extLst>
          </p:cNvPr>
          <p:cNvSpPr/>
          <p:nvPr/>
        </p:nvSpPr>
        <p:spPr>
          <a:xfrm>
            <a:off x="8553284" y="2833463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2C26EE-AF9F-4A14-8BAE-AFB95C72CA0B}"/>
              </a:ext>
            </a:extLst>
          </p:cNvPr>
          <p:cNvSpPr/>
          <p:nvPr/>
        </p:nvSpPr>
        <p:spPr>
          <a:xfrm>
            <a:off x="7911939" y="3186649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22E06C-86B6-42D1-89FA-B443162430C1}"/>
              </a:ext>
            </a:extLst>
          </p:cNvPr>
          <p:cNvSpPr/>
          <p:nvPr/>
        </p:nvSpPr>
        <p:spPr>
          <a:xfrm>
            <a:off x="8120651" y="3186649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BF86E1-53ED-4EC6-B171-FA20BD6D3D74}"/>
              </a:ext>
            </a:extLst>
          </p:cNvPr>
          <p:cNvSpPr/>
          <p:nvPr/>
        </p:nvSpPr>
        <p:spPr>
          <a:xfrm>
            <a:off x="8329363" y="3186649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397B3E-E12B-4834-A0B4-C3B7BD4C5EDC}"/>
              </a:ext>
            </a:extLst>
          </p:cNvPr>
          <p:cNvSpPr/>
          <p:nvPr/>
        </p:nvSpPr>
        <p:spPr>
          <a:xfrm>
            <a:off x="8553284" y="3186649"/>
            <a:ext cx="151405" cy="300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0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방법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C3BCB61A-5563-41FB-BF98-4060D5A4411F}"/>
              </a:ext>
            </a:extLst>
          </p:cNvPr>
          <p:cNvSpPr/>
          <p:nvPr/>
        </p:nvSpPr>
        <p:spPr>
          <a:xfrm>
            <a:off x="4054049" y="991658"/>
            <a:ext cx="1850212" cy="9144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여성 프로필 단색으로 채워진">
            <a:extLst>
              <a:ext uri="{FF2B5EF4-FFF2-40B4-BE49-F238E27FC236}">
                <a16:creationId xmlns:a16="http://schemas.microsoft.com/office/drawing/2014/main" id="{D9BBD9AC-BF4A-48DB-BE2D-1F92BAF3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555" y="1757369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3955AF-42F9-4F50-8C4C-3F59057EA7E0}"/>
              </a:ext>
            </a:extLst>
          </p:cNvPr>
          <p:cNvSpPr txBox="1"/>
          <p:nvPr/>
        </p:nvSpPr>
        <p:spPr>
          <a:xfrm>
            <a:off x="4248024" y="1193216"/>
            <a:ext cx="185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안녕 </a:t>
            </a:r>
            <a:r>
              <a:rPr lang="en-US" altLang="ko-KR" b="1" dirty="0">
                <a:solidFill>
                  <a:schemeClr val="bg1"/>
                </a:solidFill>
              </a:rPr>
              <a:t>! 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난 </a:t>
            </a:r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ko-KR" altLang="en-US" b="1" dirty="0">
                <a:solidFill>
                  <a:schemeClr val="bg1"/>
                </a:solidFill>
              </a:rPr>
              <a:t>신데렐라</a:t>
            </a:r>
            <a:r>
              <a:rPr lang="en-US" altLang="ko-KR" b="1" dirty="0">
                <a:solidFill>
                  <a:schemeClr val="bg1"/>
                </a:solidFill>
              </a:rPr>
              <a:t>&gt;</a:t>
            </a:r>
            <a:r>
              <a:rPr lang="ko-KR" altLang="en-US" b="1" dirty="0">
                <a:solidFill>
                  <a:schemeClr val="bg1"/>
                </a:solidFill>
              </a:rPr>
              <a:t>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0878E-0343-4153-9039-9CFE2BE78834}"/>
              </a:ext>
            </a:extLst>
          </p:cNvPr>
          <p:cNvSpPr txBox="1"/>
          <p:nvPr/>
        </p:nvSpPr>
        <p:spPr>
          <a:xfrm>
            <a:off x="3786132" y="2583345"/>
            <a:ext cx="104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A</a:t>
            </a:r>
            <a:endParaRPr lang="ko-KR" altLang="en-US" sz="18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0A449A-3259-4A59-9A52-BA1AFC57CB69}"/>
              </a:ext>
            </a:extLst>
          </p:cNvPr>
          <p:cNvSpPr/>
          <p:nvPr/>
        </p:nvSpPr>
        <p:spPr>
          <a:xfrm>
            <a:off x="1724352" y="1583463"/>
            <a:ext cx="195984" cy="371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8DAAC4-279A-4C46-BF1B-0937CFF26393}"/>
              </a:ext>
            </a:extLst>
          </p:cNvPr>
          <p:cNvSpPr/>
          <p:nvPr/>
        </p:nvSpPr>
        <p:spPr>
          <a:xfrm>
            <a:off x="2008767" y="1583463"/>
            <a:ext cx="195984" cy="371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482295-49AE-4FC8-8F5F-1788382C35C1}"/>
              </a:ext>
            </a:extLst>
          </p:cNvPr>
          <p:cNvSpPr/>
          <p:nvPr/>
        </p:nvSpPr>
        <p:spPr>
          <a:xfrm>
            <a:off x="2293182" y="1583827"/>
            <a:ext cx="195984" cy="371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EF436B-22E6-4219-BA79-E539FBC87174}"/>
              </a:ext>
            </a:extLst>
          </p:cNvPr>
          <p:cNvSpPr/>
          <p:nvPr/>
        </p:nvSpPr>
        <p:spPr>
          <a:xfrm>
            <a:off x="2583802" y="1583463"/>
            <a:ext cx="195984" cy="371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6C8DA0-BB7C-4B6D-A32E-B02AC6120B7A}"/>
              </a:ext>
            </a:extLst>
          </p:cNvPr>
          <p:cNvSpPr txBox="1"/>
          <p:nvPr/>
        </p:nvSpPr>
        <p:spPr>
          <a:xfrm>
            <a:off x="2681794" y="3143072"/>
            <a:ext cx="5186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자신의 조각</a:t>
            </a:r>
            <a:r>
              <a:rPr lang="en-US" altLang="ko-KR" dirty="0"/>
              <a:t> 4</a:t>
            </a:r>
            <a:r>
              <a:rPr lang="ko-KR" altLang="en-US" dirty="0"/>
              <a:t>개를 모두 모으면 승리 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승리선언은 자신의 차례에만 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pic>
        <p:nvPicPr>
          <p:cNvPr id="3" name="그래픽 2" descr="느낌표 단색으로 채워진">
            <a:extLst>
              <a:ext uri="{FF2B5EF4-FFF2-40B4-BE49-F238E27FC236}">
                <a16:creationId xmlns:a16="http://schemas.microsoft.com/office/drawing/2014/main" id="{61B5F052-5800-4DFA-A3E4-03F1A5D7C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9545" y="1320020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FF5120-9B49-46DD-B650-0930CAE81C18}"/>
              </a:ext>
            </a:extLst>
          </p:cNvPr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승리</a:t>
            </a:r>
          </a:p>
        </p:txBody>
      </p:sp>
    </p:spTree>
    <p:extLst>
      <p:ext uri="{BB962C8B-B14F-4D97-AF65-F5344CB8AC3E}">
        <p14:creationId xmlns:p14="http://schemas.microsoft.com/office/powerpoint/2010/main" val="381567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제작 과정(Ver.01)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제작 과정(Ver.02)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294967295"/>
          </p:nvPr>
        </p:nvSpPr>
        <p:spPr>
          <a:xfrm>
            <a:off x="311700" y="1494625"/>
            <a:ext cx="8520600" cy="28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후 진행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제작 과정(Ver.03)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>
                <a:latin typeface="Malgun Gothic"/>
                <a:ea typeface="Malgun Gothic"/>
                <a:cs typeface="Malgun Gothic"/>
                <a:sym typeface="Malgun Gothic"/>
              </a:rPr>
              <a:t>상대카드 유추하여 위험부담이 높은 공격 방식 추가.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4294967295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B5ED326D-C1BA-4FBC-B473-F8FBE59085A3}"/>
              </a:ext>
            </a:extLst>
          </p:cNvPr>
          <p:cNvSpPr txBox="1">
            <a:spLocks/>
          </p:cNvSpPr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74650">
              <a:buSzPts val="2300"/>
              <a:buFont typeface="Malgun Gothic"/>
              <a:buChar char="-"/>
            </a:pP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각자 짧게 카톡으로 전달</a:t>
            </a: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97;p19">
            <a:extLst>
              <a:ext uri="{FF2B5EF4-FFF2-40B4-BE49-F238E27FC236}">
                <a16:creationId xmlns:a16="http://schemas.microsoft.com/office/drawing/2014/main" id="{6AC262C9-2CCF-4DF4-A1B7-432CC10F9B66}"/>
              </a:ext>
            </a:extLst>
          </p:cNvPr>
          <p:cNvSpPr txBox="1">
            <a:spLocks/>
          </p:cNvSpPr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2550" indent="0">
              <a:buSzPts val="2300"/>
              <a:buNone/>
            </a:pP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lang="en-US" altLang="ko-KR" sz="1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buSzPts val="2300"/>
              <a:buNone/>
            </a:pP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</a:t>
            </a:r>
            <a:r>
              <a:rPr lang="en-US" altLang="ko-KR" sz="1100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Malgun Gothic"/>
                <a:ea typeface="Malgun Gothic"/>
                <a:cs typeface="Malgun Gothic"/>
                <a:sym typeface="Malgun Gothic"/>
              </a:rPr>
              <a:t>반복적으로 실행해보니 탁상공론의 한계를 느꼈다</a:t>
            </a:r>
            <a:r>
              <a:rPr lang="en-US" altLang="ko-KR" sz="11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82550" indent="0">
              <a:buSzPts val="2300"/>
              <a:buNone/>
            </a:pPr>
            <a:endParaRPr lang="en-US" altLang="ko-KR" sz="11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buSzPts val="2300"/>
              <a:buNone/>
            </a:pPr>
            <a:r>
              <a:rPr lang="en-US" altLang="ko-KR" sz="11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100" dirty="0">
                <a:latin typeface="Malgun Gothic"/>
                <a:ea typeface="Malgun Gothic"/>
                <a:cs typeface="Malgun Gothic"/>
                <a:sym typeface="Malgun Gothic"/>
              </a:rPr>
              <a:t>게임의 최종 목적과 메인 활용 부분을 시작부터 정하는 게 중요하다</a:t>
            </a:r>
            <a:r>
              <a:rPr lang="en-US" altLang="ko-KR" sz="1100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Malgun Gothic"/>
                <a:ea typeface="Malgun Gothic"/>
                <a:cs typeface="Malgun Gothic"/>
                <a:sym typeface="Malgun Gothic"/>
              </a:rPr>
              <a:t>명확하고 단순하게 정해 놓지 않으면 처음 의도와 다른 게임이 되어간다</a:t>
            </a:r>
            <a:r>
              <a:rPr lang="en-US" altLang="ko-KR" sz="1100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82550" indent="0">
              <a:buSzPts val="2300"/>
              <a:buNone/>
            </a:pPr>
            <a:endParaRPr lang="ko-KR" altLang="en-US"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63CC1-FA4D-410E-AB48-23F13BEC51F9}"/>
              </a:ext>
            </a:extLst>
          </p:cNvPr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주기준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임교영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lang="ko-KR" altLang="en-US"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077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4294967295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97;p19">
            <a:extLst>
              <a:ext uri="{FF2B5EF4-FFF2-40B4-BE49-F238E27FC236}">
                <a16:creationId xmlns:a16="http://schemas.microsoft.com/office/drawing/2014/main" id="{B5ED326D-C1BA-4FBC-B473-F8FBE59085A3}"/>
              </a:ext>
            </a:extLst>
          </p:cNvPr>
          <p:cNvSpPr txBox="1">
            <a:spLocks/>
          </p:cNvSpPr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74650">
              <a:buSzPts val="2300"/>
              <a:buFont typeface="Malgun Gothic"/>
              <a:buChar char="-"/>
            </a:pP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300" b="1">
                <a:latin typeface="Malgun Gothic"/>
                <a:ea typeface="Malgun Gothic"/>
                <a:cs typeface="Malgun Gothic"/>
                <a:sym typeface="Malgun Gothic"/>
              </a:rPr>
              <a:t>각자 짧게 카톡으로 전달</a:t>
            </a:r>
            <a:r>
              <a:rPr lang="en-US" altLang="ko-KR" sz="2300" b="1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97;p19">
            <a:extLst>
              <a:ext uri="{FF2B5EF4-FFF2-40B4-BE49-F238E27FC236}">
                <a16:creationId xmlns:a16="http://schemas.microsoft.com/office/drawing/2014/main" id="{6AC262C9-2CCF-4DF4-A1B7-432CC10F9B66}"/>
              </a:ext>
            </a:extLst>
          </p:cNvPr>
          <p:cNvSpPr txBox="1">
            <a:spLocks/>
          </p:cNvSpPr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74650">
              <a:buSzPts val="2300"/>
              <a:buFont typeface="Malgun Gothic"/>
              <a:buChar char="-"/>
            </a:pP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각자 짧게 카톡으로 전달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63CC1-FA4D-410E-AB48-23F13BEC51F9}"/>
              </a:ext>
            </a:extLst>
          </p:cNvPr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진영웅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주희민</a:t>
            </a:r>
            <a:r>
              <a:rPr lang="ko-KR" altLang="en-US" sz="14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 err="1">
                <a:latin typeface="Malgun Gothic"/>
                <a:ea typeface="Malgun Gothic"/>
                <a:cs typeface="Malgun Gothic"/>
                <a:sym typeface="Malgun Gothic"/>
              </a:rPr>
              <a:t>이예주</a:t>
            </a:r>
            <a:endParaRPr lang="ko-KR" altLang="en-US" sz="1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704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82C14F-9D24-42AE-AF05-352CB4E9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017450"/>
            <a:ext cx="7250906" cy="3318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소개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197400" y="1737647"/>
            <a:ext cx="85206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550" lvl="0" indent="0" algn="l" rtl="0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altLang="ko" sz="2300" b="1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뿔뿔이 흩어진 동화 속 조각들 !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lvl="0" indent="0" algn="l" rtl="0"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lang="en-US" altLang="ko" sz="2300" b="1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한 책상에 모여 서로의 조각을 트레이드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lvl="0" indent="0" algn="l" rtl="0"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lang="en-US" altLang="ko" sz="2300" b="1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자신의 조각 4개를 먼저 모으면 승리 !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사람, 스포츠, 무용수, 파란색이(가) 표시된 사진&#10;&#10;자동 생성된 설명">
            <a:extLst>
              <a:ext uri="{FF2B5EF4-FFF2-40B4-BE49-F238E27FC236}">
                <a16:creationId xmlns:a16="http://schemas.microsoft.com/office/drawing/2014/main" id="{62B0ED48-9B3F-4E17-9811-F3D3C3CE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74662" y="37759"/>
            <a:ext cx="1548730" cy="2059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947551-9178-4A65-9E21-D1368696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49433" y="911302"/>
            <a:ext cx="1487908" cy="2059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442A54-3DA8-45B7-A08A-AEE1D9BA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51505" y="2692668"/>
            <a:ext cx="1635761" cy="2059482"/>
          </a:xfrm>
          <a:prstGeom prst="rect">
            <a:avLst/>
          </a:prstGeom>
        </p:spPr>
      </p:pic>
      <p:pic>
        <p:nvPicPr>
          <p:cNvPr id="9" name="그림 8" descr="과일, 사과이(가) 표시된 사진&#10;&#10;자동 생성된 설명">
            <a:extLst>
              <a:ext uri="{FF2B5EF4-FFF2-40B4-BE49-F238E27FC236}">
                <a16:creationId xmlns:a16="http://schemas.microsoft.com/office/drawing/2014/main" id="{055F6D64-E2A6-4C27-9C49-15FF9F647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11" y="591339"/>
            <a:ext cx="453618" cy="611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8D0C11-E444-46C6-ACCF-B8BA19C55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91" y="756397"/>
            <a:ext cx="764604" cy="611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컨셉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단순한 규칙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가벼운 카드 구성 </a:t>
            </a: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정체를 숨기고 진행 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치열한 심리전과 두뇌 플레이     </a:t>
            </a: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75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방법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231018" y="1318598"/>
            <a:ext cx="8520600" cy="307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플레이어들은 선을 정해 선을 중심으로 시계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반시계 방향으로 게임을 진행한다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endParaRPr lang="en-US" altLang="ko-KR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플레이어는 지목한 상대방에게 어떤 조각카드가 있는지 물어볼 수 있다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만약에 그 조각 카드를 가지고 있으면 원하는 조각카드를 교환할 있고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만약 없다면 자신의 카드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 2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장을 공개해야 한다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endParaRPr lang="en-US" altLang="ko-KR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만약 상대방의 캐릭터가 무엇인지 확신이 들었다면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상대방 캐릭터를 물어볼 수 있다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만약에 그 캐릭터가 맞으면 상대방 카드 전부를 가져와 원하는 카드를 취하고 나머지 카드를 줄 수 있다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51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방법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플레이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307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indent="-457200">
              <a:buSzPts val="2300"/>
              <a:buFont typeface="+mj-lt"/>
              <a:buAutoNum type="arabicPeriod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플레이어들에게 캐릭터 카드를 나누어 준다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539750" indent="-457200">
              <a:buSzPts val="2300"/>
              <a:buFont typeface="+mj-lt"/>
              <a:buAutoNum type="arabicPeriod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잘 섞은 조각 카드를 플레이어 당 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장 씩 나누어 준다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539750" indent="-457200">
              <a:buSzPts val="2300"/>
              <a:buFont typeface="+mj-lt"/>
              <a:buAutoNum type="arabicPeriod"/>
            </a:pP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플레이한다 </a:t>
            </a:r>
            <a:endParaRPr lang="en-US" altLang="ko-KR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+mj-lt"/>
              <a:buAutoNum type="arabicPeriod"/>
            </a:pP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+mj-lt"/>
              <a:buAutoNum type="arabicPeriod"/>
            </a:pP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indent="-457200">
              <a:buSzPts val="2300"/>
              <a:buFont typeface="+mj-lt"/>
              <a:buAutoNum type="arabicPeriod"/>
            </a:pPr>
            <a:endParaRPr lang="en-US" altLang="ko-KR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779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83C1B5-4BD6-45F4-95A6-E8974E4B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8" y="786389"/>
            <a:ext cx="7893844" cy="35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F1FE2-A45C-4400-BE5C-E1DD5327959C}"/>
              </a:ext>
            </a:extLst>
          </p:cNvPr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자신의 차례가 되면 질문</a:t>
            </a:r>
            <a:endParaRPr lang="en-US" altLang="ko-KR" sz="1600" b="1" dirty="0"/>
          </a:p>
          <a:p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질문은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가지 </a:t>
            </a:r>
            <a:endParaRPr lang="en-US" altLang="ko-KR" sz="1600" b="1" dirty="0"/>
          </a:p>
          <a:p>
            <a:r>
              <a:rPr lang="en-US" altLang="ko-KR" sz="1600" b="1" dirty="0"/>
              <a:t>1.</a:t>
            </a:r>
            <a:r>
              <a:rPr lang="ko-KR" altLang="en-US" sz="1600" b="1" dirty="0"/>
              <a:t> 속성 조각 </a:t>
            </a:r>
            <a:r>
              <a:rPr lang="en-US" altLang="ko-KR" sz="1600" b="1" dirty="0"/>
              <a:t>trade     2. </a:t>
            </a:r>
            <a:r>
              <a:rPr lang="ko-KR" altLang="en-US" sz="1600" b="1" dirty="0"/>
              <a:t>정체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밝히기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A4A5D6-C9A2-49FE-BD82-DCBC7BCD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82328" y="557212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F1FE2-A45C-4400-BE5C-E1DD5327959C}"/>
              </a:ext>
            </a:extLst>
          </p:cNvPr>
          <p:cNvSpPr txBox="1"/>
          <p:nvPr/>
        </p:nvSpPr>
        <p:spPr>
          <a:xfrm>
            <a:off x="625078" y="169028"/>
            <a:ext cx="4007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자신의 차례가 되면 질문</a:t>
            </a:r>
            <a:endParaRPr lang="en-US" altLang="ko-KR" sz="1600" b="1" dirty="0"/>
          </a:p>
          <a:p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/>
              <a:t>질문은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가지 </a:t>
            </a:r>
            <a:endParaRPr lang="en-US" altLang="ko-KR" sz="1600" b="1" dirty="0"/>
          </a:p>
          <a:p>
            <a:r>
              <a:rPr lang="en-US" altLang="ko-KR" sz="1600" b="1" dirty="0"/>
              <a:t>1.</a:t>
            </a:r>
            <a:r>
              <a:rPr lang="ko-KR" altLang="en-US" sz="1600" b="1" dirty="0"/>
              <a:t> 속성 조각 </a:t>
            </a:r>
            <a:r>
              <a:rPr lang="en-US" altLang="ko-KR" sz="1600" b="1" dirty="0"/>
              <a:t>trade     2. </a:t>
            </a:r>
            <a:r>
              <a:rPr lang="ko-KR" altLang="en-US" sz="1600" b="1" dirty="0"/>
              <a:t>정체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밝히기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97ACE-B180-4FB3-9733-14A1FA8B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28750" y="442912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62095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D145528399A814F9E35180A179A1865" ma:contentTypeVersion="8" ma:contentTypeDescription="새 문서를 만듭니다." ma:contentTypeScope="" ma:versionID="92bab36babdeb9f16d7bf0a67048fd5e">
  <xsd:schema xmlns:xsd="http://www.w3.org/2001/XMLSchema" xmlns:xs="http://www.w3.org/2001/XMLSchema" xmlns:p="http://schemas.microsoft.com/office/2006/metadata/properties" xmlns:ns3="26e03d99-af85-45bb-8803-4153d4ea5346" targetNamespace="http://schemas.microsoft.com/office/2006/metadata/properties" ma:root="true" ma:fieldsID="a2e2057f8b3e54e6cb59986a2d2c6e1b" ns3:_="">
    <xsd:import namespace="26e03d99-af85-45bb-8803-4153d4ea53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03d99-af85-45bb-8803-4153d4ea5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7744C6-0E95-494C-979B-539580D485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e03d99-af85-45bb-8803-4153d4ea53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761EAF-55CD-4F28-84C6-B049094F5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7F33D9-3899-4220-9D40-BECB228E0412}">
  <ds:schemaRefs>
    <ds:schemaRef ds:uri="26e03d99-af85-45bb-8803-4153d4ea5346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556</Words>
  <Application>Microsoft Office PowerPoint</Application>
  <PresentationFormat>화면 슬라이드 쇼(16:9)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Playfair Display</vt:lpstr>
      <vt:lpstr>Arial</vt:lpstr>
      <vt:lpstr>Lato</vt:lpstr>
      <vt:lpstr>Malgun Gothic</vt:lpstr>
      <vt:lpstr>Coral</vt:lpstr>
      <vt:lpstr>트레이드 </vt:lpstr>
      <vt:lpstr>팀소개 </vt:lpstr>
      <vt:lpstr>게임 소개  </vt:lpstr>
      <vt:lpstr>게임 컨셉 </vt:lpstr>
      <vt:lpstr>게임 방법 - 룰 </vt:lpstr>
      <vt:lpstr>게임 방법 - 플레이  </vt:lpstr>
      <vt:lpstr>PowerPoint 프레젠테이션</vt:lpstr>
      <vt:lpstr>PowerPoint 프레젠테이션</vt:lpstr>
      <vt:lpstr>PowerPoint 프레젠테이션</vt:lpstr>
      <vt:lpstr>PowerPoint 프레젠테이션</vt:lpstr>
      <vt:lpstr>게임 방법 - 플레이  </vt:lpstr>
      <vt:lpstr>게임 방법 - 플레이  </vt:lpstr>
      <vt:lpstr>게임 방법 - 플레이  </vt:lpstr>
      <vt:lpstr>제작 과정(Ver.01)</vt:lpstr>
      <vt:lpstr>제작 과정(Ver.02)</vt:lpstr>
      <vt:lpstr>제작 과정(Ver.03)</vt:lpstr>
      <vt:lpstr>소감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트레이드</dc:title>
  <dc:creator>이아림(***6***166)</dc:creator>
  <cp:lastModifiedBy>이아림(***6***166)</cp:lastModifiedBy>
  <cp:revision>19</cp:revision>
  <dcterms:modified xsi:type="dcterms:W3CDTF">2020-12-29T16:30:33Z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0x0101009D145528399A814F9E35180A179A1865</vt:lpwstr>
  </property>
</Properties>
</file>